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8" r:id="rId3"/>
    <p:sldId id="303" r:id="rId4"/>
    <p:sldId id="259" r:id="rId5"/>
    <p:sldId id="261" r:id="rId6"/>
    <p:sldId id="305" r:id="rId7"/>
    <p:sldId id="302" r:id="rId8"/>
    <p:sldId id="300" r:id="rId9"/>
    <p:sldId id="262" r:id="rId10"/>
    <p:sldId id="296" r:id="rId11"/>
    <p:sldId id="298" r:id="rId12"/>
    <p:sldId id="297" r:id="rId13"/>
    <p:sldId id="299" r:id="rId14"/>
    <p:sldId id="301" r:id="rId15"/>
    <p:sldId id="306" r:id="rId16"/>
    <p:sldId id="307" r:id="rId17"/>
    <p:sldId id="308" r:id="rId18"/>
    <p:sldId id="278" r:id="rId19"/>
  </p:sldIdLst>
  <p:sldSz cx="9144000" cy="5143500" type="screen16x9"/>
  <p:notesSz cx="6858000" cy="9144000"/>
  <p:embeddedFontLst>
    <p:embeddedFont>
      <p:font typeface="Poppins Light" panose="020B0604020202020204" charset="0"/>
      <p:regular r:id="rId21"/>
      <p:bold r:id="rId22"/>
      <p:italic r:id="rId23"/>
      <p:boldItalic r:id="rId24"/>
    </p:embeddedFont>
    <p:embeddedFont>
      <p:font typeface="Rod" panose="02030509050101010101" pitchFamily="49" charset="-79"/>
      <p:regular r:id="rId25"/>
    </p:embeddedFont>
    <p:embeddedFont>
      <p:font typeface="Poppi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D86D"/>
    <a:srgbClr val="EDF6EA"/>
    <a:srgbClr val="E390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66AF4F-64FC-4570-B3A6-FFB3D6842CFE}">
  <a:tblStyle styleId="{0966AF4F-64FC-4570-B3A6-FFB3D6842C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445E5DD-07D6-4D46-AD06-BE83A6565B3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9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0230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825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882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017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683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2016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81522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084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67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33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997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81150" y="1759800"/>
            <a:ext cx="4371926" cy="321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no illustration">
  <p:cSld name="TITLE_ONLY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41170" y="2518284"/>
            <a:ext cx="3450425" cy="24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illustration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5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sosorii2002@gmail.com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1495534" y="1688601"/>
            <a:ext cx="6801853" cy="14788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2D </a:t>
            </a:r>
            <a:r>
              <a:rPr lang="ru-RU" dirty="0" smtClean="0"/>
              <a:t>Стратегия</a:t>
            </a:r>
            <a:r>
              <a:rPr lang="en-US" dirty="0"/>
              <a:t>: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dirty="0" smtClean="0"/>
              <a:t>Swords and Frogs…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7" y="177100"/>
            <a:ext cx="1121666" cy="13258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t="165" b="1425"/>
          <a:stretch/>
        </p:blipFill>
        <p:spPr>
          <a:xfrm>
            <a:off x="796806" y="650080"/>
            <a:ext cx="7200000" cy="3799921"/>
          </a:xfrm>
          <a:prstGeom prst="rect">
            <a:avLst/>
          </a:prstGeom>
        </p:spPr>
      </p:pic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9" y="115839"/>
            <a:ext cx="1455488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Battle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060450" y="702365"/>
            <a:ext cx="1549401" cy="3082235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067051" y="1368236"/>
            <a:ext cx="1329756" cy="875246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Google Shape;106;p20"/>
          <p:cNvSpPr txBox="1">
            <a:spLocks/>
          </p:cNvSpPr>
          <p:nvPr/>
        </p:nvSpPr>
        <p:spPr>
          <a:xfrm>
            <a:off x="3120509" y="1276523"/>
            <a:ext cx="1276297" cy="922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dirty="0" smtClean="0">
                <a:solidFill>
                  <a:schemeClr val="tx1"/>
                </a:solidFill>
              </a:rPr>
              <a:t>История 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tx1"/>
                </a:solidFill>
              </a:rPr>
              <a:t>действий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4" name="Прямая со стрелкой 3"/>
          <p:cNvCxnSpPr>
            <a:stCxn id="10" idx="1"/>
            <a:endCxn id="8" idx="3"/>
          </p:cNvCxnSpPr>
          <p:nvPr/>
        </p:nvCxnSpPr>
        <p:spPr>
          <a:xfrm flipH="1">
            <a:off x="2609851" y="1805859"/>
            <a:ext cx="457200" cy="4376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99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0" y="643714"/>
            <a:ext cx="7200000" cy="3820639"/>
          </a:xfrm>
          <a:prstGeom prst="rect">
            <a:avLst/>
          </a:prstGeom>
        </p:spPr>
      </p:pic>
      <p:sp>
        <p:nvSpPr>
          <p:cNvPr id="23" name="Скругленный прямоугольник 22"/>
          <p:cNvSpPr/>
          <p:nvPr/>
        </p:nvSpPr>
        <p:spPr>
          <a:xfrm>
            <a:off x="690401" y="2305165"/>
            <a:ext cx="2594852" cy="1192696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9" y="115839"/>
            <a:ext cx="1455488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Battle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/>
          </a:p>
        </p:txBody>
      </p:sp>
      <p:sp>
        <p:nvSpPr>
          <p:cNvPr id="12" name="Google Shape;106;p20"/>
          <p:cNvSpPr txBox="1">
            <a:spLocks/>
          </p:cNvSpPr>
          <p:nvPr/>
        </p:nvSpPr>
        <p:spPr>
          <a:xfrm>
            <a:off x="761132" y="2264518"/>
            <a:ext cx="2524121" cy="124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dirty="0" smtClean="0">
                <a:solidFill>
                  <a:schemeClr val="tx1"/>
                </a:solidFill>
              </a:rPr>
              <a:t>Действия, которые </a:t>
            </a:r>
            <a:r>
              <a:rPr lang="ru-RU" dirty="0">
                <a:solidFill>
                  <a:schemeClr val="tx1"/>
                </a:solidFill>
              </a:rPr>
              <a:t>персонаж </a:t>
            </a:r>
            <a:r>
              <a:rPr lang="ru-RU" dirty="0" smtClean="0">
                <a:solidFill>
                  <a:schemeClr val="tx1"/>
                </a:solidFill>
                <a:cs typeface="Rod" panose="02030509050101010101" pitchFamily="49" charset="-79"/>
              </a:rPr>
              <a:t>может</a:t>
            </a:r>
            <a:r>
              <a:rPr lang="ru-RU" dirty="0" smtClean="0">
                <a:solidFill>
                  <a:schemeClr val="tx1"/>
                </a:solidFill>
              </a:rPr>
              <a:t> совершить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3" name="Прямая со стрелкой 12"/>
          <p:cNvCxnSpPr>
            <a:stCxn id="23" idx="2"/>
            <a:endCxn id="14" idx="1"/>
          </p:cNvCxnSpPr>
          <p:nvPr/>
        </p:nvCxnSpPr>
        <p:spPr>
          <a:xfrm>
            <a:off x="1987827" y="3497861"/>
            <a:ext cx="835218" cy="6171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Скругленный прямоугольник 13"/>
          <p:cNvSpPr/>
          <p:nvPr/>
        </p:nvSpPr>
        <p:spPr>
          <a:xfrm>
            <a:off x="2823045" y="3837059"/>
            <a:ext cx="3256446" cy="555871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48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9" y="115839"/>
            <a:ext cx="1455488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Battle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0" y="643714"/>
            <a:ext cx="7200000" cy="3820639"/>
          </a:xfrm>
          <a:prstGeom prst="rect">
            <a:avLst/>
          </a:prstGeom>
        </p:spPr>
      </p:pic>
      <p:sp>
        <p:nvSpPr>
          <p:cNvPr id="9" name="Скругленный прямоугольник 8"/>
          <p:cNvSpPr/>
          <p:nvPr/>
        </p:nvSpPr>
        <p:spPr>
          <a:xfrm>
            <a:off x="944358" y="973640"/>
            <a:ext cx="1606685" cy="337931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Google Shape;106;p20"/>
          <p:cNvSpPr txBox="1">
            <a:spLocks/>
          </p:cNvSpPr>
          <p:nvPr/>
        </p:nvSpPr>
        <p:spPr>
          <a:xfrm>
            <a:off x="1175696" y="867785"/>
            <a:ext cx="1226695" cy="443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dirty="0" smtClean="0">
                <a:solidFill>
                  <a:schemeClr val="tx1"/>
                </a:solidFill>
              </a:rPr>
              <a:t>Поле боя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2"/>
            <a:endCxn id="12" idx="1"/>
          </p:cNvCxnSpPr>
          <p:nvPr/>
        </p:nvCxnSpPr>
        <p:spPr>
          <a:xfrm>
            <a:off x="1747701" y="1311571"/>
            <a:ext cx="1066603" cy="9629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Скругленный прямоугольник 11"/>
          <p:cNvSpPr/>
          <p:nvPr/>
        </p:nvSpPr>
        <p:spPr>
          <a:xfrm>
            <a:off x="2814304" y="786123"/>
            <a:ext cx="3136623" cy="2976888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40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/>
          <p:cNvPicPr>
            <a:picLocks noChangeAspect="1"/>
          </p:cNvPicPr>
          <p:nvPr/>
        </p:nvPicPr>
        <p:blipFill rotWithShape="1">
          <a:blip r:embed="rId3"/>
          <a:srcRect t="2406" b="3704"/>
          <a:stretch/>
        </p:blipFill>
        <p:spPr>
          <a:xfrm>
            <a:off x="795600" y="643713"/>
            <a:ext cx="7200000" cy="3802500"/>
          </a:xfrm>
          <a:prstGeom prst="rect">
            <a:avLst/>
          </a:prstGeom>
        </p:spPr>
      </p:pic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9" y="115839"/>
            <a:ext cx="1455488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Battle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3697566" y="1355724"/>
            <a:ext cx="1993358" cy="730149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Google Shape;106;p20"/>
          <p:cNvSpPr txBox="1">
            <a:spLocks/>
          </p:cNvSpPr>
          <p:nvPr/>
        </p:nvSpPr>
        <p:spPr>
          <a:xfrm>
            <a:off x="3742035" y="1333250"/>
            <a:ext cx="2060604" cy="752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solidFill>
                  <a:schemeClr val="tx1"/>
                </a:solidFill>
              </a:rPr>
              <a:t>Информация о выбранной клетке </a:t>
            </a:r>
            <a:endParaRPr lang="ru-RU" sz="1800" dirty="0">
              <a:solidFill>
                <a:schemeClr val="tx1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3"/>
            <a:endCxn id="12" idx="1"/>
          </p:cNvCxnSpPr>
          <p:nvPr/>
        </p:nvCxnSpPr>
        <p:spPr>
          <a:xfrm flipV="1">
            <a:off x="5690924" y="1227119"/>
            <a:ext cx="466332" cy="4936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Скругленный прямоугольник 11"/>
          <p:cNvSpPr/>
          <p:nvPr/>
        </p:nvSpPr>
        <p:spPr>
          <a:xfrm>
            <a:off x="6157256" y="643713"/>
            <a:ext cx="1592263" cy="1166811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57256" y="2338397"/>
            <a:ext cx="1651276" cy="1385463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2899365" y="2613747"/>
            <a:ext cx="2903274" cy="711200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106;p20"/>
          <p:cNvSpPr txBox="1">
            <a:spLocks/>
          </p:cNvSpPr>
          <p:nvPr/>
        </p:nvSpPr>
        <p:spPr>
          <a:xfrm>
            <a:off x="2945791" y="2560481"/>
            <a:ext cx="2792023" cy="669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sz="1800" dirty="0" smtClean="0">
                <a:solidFill>
                  <a:schemeClr val="tx1"/>
                </a:solidFill>
              </a:rPr>
              <a:t>Чья очередь ходить и всплывающие сообщения</a:t>
            </a:r>
            <a:endParaRPr lang="ru-RU" sz="1800" dirty="0">
              <a:solidFill>
                <a:schemeClr val="tx1"/>
              </a:solidFill>
            </a:endParaRPr>
          </a:p>
        </p:txBody>
      </p:sp>
      <p:cxnSp>
        <p:nvCxnSpPr>
          <p:cNvPr id="22" name="Прямая со стрелкой 21"/>
          <p:cNvCxnSpPr>
            <a:stCxn id="14" idx="3"/>
            <a:endCxn id="13" idx="1"/>
          </p:cNvCxnSpPr>
          <p:nvPr/>
        </p:nvCxnSpPr>
        <p:spPr>
          <a:xfrm>
            <a:off x="5802639" y="2969347"/>
            <a:ext cx="354617" cy="61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63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8" y="115839"/>
            <a:ext cx="2774742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Win screen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0" y="644400"/>
            <a:ext cx="7200000" cy="3808233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/>
        </p:nvSpPr>
        <p:spPr>
          <a:xfrm>
            <a:off x="1398307" y="4184650"/>
            <a:ext cx="1154394" cy="267983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Google Shape;106;p20"/>
          <p:cNvSpPr txBox="1">
            <a:spLocks/>
          </p:cNvSpPr>
          <p:nvPr/>
        </p:nvSpPr>
        <p:spPr>
          <a:xfrm>
            <a:off x="1462260" y="4100989"/>
            <a:ext cx="1090441" cy="32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sz="1600" dirty="0" smtClean="0">
                <a:solidFill>
                  <a:schemeClr val="tx1"/>
                </a:solidFill>
              </a:rPr>
              <a:t>Статистика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4415971" y="4346170"/>
            <a:ext cx="3371669" cy="618729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Google Shape;106;p20"/>
          <p:cNvSpPr txBox="1">
            <a:spLocks/>
          </p:cNvSpPr>
          <p:nvPr/>
        </p:nvSpPr>
        <p:spPr>
          <a:xfrm>
            <a:off x="4479927" y="4261009"/>
            <a:ext cx="3515673" cy="706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ru-RU" sz="1600" dirty="0" smtClean="0">
                <a:solidFill>
                  <a:schemeClr val="tx1"/>
                </a:solidFill>
              </a:rPr>
              <a:t>Красивая картинка</a:t>
            </a:r>
          </a:p>
          <a:p>
            <a:pPr marL="0" indent="0">
              <a:buNone/>
            </a:pPr>
            <a:r>
              <a:rPr lang="ru-RU" sz="1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(здесь могла быть ваша реклама)</a:t>
            </a:r>
            <a:endParaRPr lang="ru-RU" sz="1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1135381" y="1401138"/>
            <a:ext cx="2095500" cy="2576502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307080" y="1584327"/>
            <a:ext cx="4419600" cy="2393313"/>
          </a:xfrm>
          <a:prstGeom prst="roundRect">
            <a:avLst>
              <a:gd name="adj" fmla="val 1004"/>
            </a:avLst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cxnSp>
        <p:nvCxnSpPr>
          <p:cNvPr id="14" name="Прямая со стрелкой 13"/>
          <p:cNvCxnSpPr>
            <a:stCxn id="7" idx="0"/>
            <a:endCxn id="12" idx="2"/>
          </p:cNvCxnSpPr>
          <p:nvPr/>
        </p:nvCxnSpPr>
        <p:spPr>
          <a:xfrm flipV="1">
            <a:off x="1975504" y="3977640"/>
            <a:ext cx="207627" cy="2070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10" idx="0"/>
            <a:endCxn id="13" idx="2"/>
          </p:cNvCxnSpPr>
          <p:nvPr/>
        </p:nvCxnSpPr>
        <p:spPr>
          <a:xfrm flipH="1" flipV="1">
            <a:off x="5516880" y="3977640"/>
            <a:ext cx="584926" cy="3685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31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68000" y="216000"/>
            <a:ext cx="8676000" cy="6236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r>
              <a:rPr lang="en" dirty="0" smtClean="0"/>
              <a:t>.</a:t>
            </a:r>
            <a:r>
              <a:rPr lang="ru-RU" dirty="0" smtClean="0"/>
              <a:t>Сложности при разработке</a:t>
            </a:r>
            <a:endParaRPr dirty="0"/>
          </a:p>
        </p:txBody>
      </p:sp>
      <p:sp>
        <p:nvSpPr>
          <p:cNvPr id="4" name="Google Shape;99;p19"/>
          <p:cNvSpPr txBox="1">
            <a:spLocks/>
          </p:cNvSpPr>
          <p:nvPr/>
        </p:nvSpPr>
        <p:spPr>
          <a:xfrm>
            <a:off x="468000" y="1296000"/>
            <a:ext cx="5864220" cy="2214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r>
              <a:rPr lang="ru-RU" sz="2800" dirty="0" smtClean="0"/>
              <a:t>Планирование многоуровневых операций</a:t>
            </a:r>
          </a:p>
          <a:p>
            <a:r>
              <a:rPr lang="ru-RU" sz="2800" dirty="0" smtClean="0"/>
              <a:t>Разные </a:t>
            </a:r>
            <a:r>
              <a:rPr lang="ru-RU" sz="2800" dirty="0" smtClean="0"/>
              <a:t>направления осей</a:t>
            </a:r>
          </a:p>
          <a:p>
            <a:r>
              <a:rPr lang="ru-RU" sz="2800" dirty="0" smtClean="0"/>
              <a:t>Дизайн</a:t>
            </a:r>
          </a:p>
        </p:txBody>
      </p:sp>
      <p:sp>
        <p:nvSpPr>
          <p:cNvPr id="5" name="AutoShape 4" descr="https://www.iconspng.com/uploads/kermit-the-frog-thinking.png"/>
          <p:cNvSpPr>
            <a:spLocks noChangeAspect="1" noChangeArrowheads="1"/>
          </p:cNvSpPr>
          <p:nvPr/>
        </p:nvSpPr>
        <p:spPr bwMode="auto">
          <a:xfrm>
            <a:off x="1405255" y="-3048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300" y="3476625"/>
            <a:ext cx="1409700" cy="1666875"/>
          </a:xfrm>
          <a:prstGeom prst="rect">
            <a:avLst/>
          </a:prstGeom>
        </p:spPr>
      </p:pic>
      <p:cxnSp>
        <p:nvCxnSpPr>
          <p:cNvPr id="3" name="Прямая со стрелкой 2"/>
          <p:cNvCxnSpPr/>
          <p:nvPr/>
        </p:nvCxnSpPr>
        <p:spPr>
          <a:xfrm flipH="1">
            <a:off x="5862555" y="2830687"/>
            <a:ext cx="6626" cy="309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>
            <a:off x="5869181" y="2830687"/>
            <a:ext cx="3303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06;p20"/>
          <p:cNvSpPr txBox="1">
            <a:spLocks/>
          </p:cNvSpPr>
          <p:nvPr/>
        </p:nvSpPr>
        <p:spPr>
          <a:xfrm>
            <a:off x="5764407" y="2985364"/>
            <a:ext cx="104774" cy="271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en-US" sz="1000" dirty="0" smtClean="0">
                <a:solidFill>
                  <a:srgbClr val="FF0000"/>
                </a:solidFill>
              </a:rPr>
              <a:t>x</a:t>
            </a:r>
            <a:endParaRPr lang="ru-RU" sz="1000" dirty="0" smtClean="0">
              <a:solidFill>
                <a:srgbClr val="FF0000"/>
              </a:solidFill>
            </a:endParaRPr>
          </a:p>
        </p:txBody>
      </p:sp>
      <p:sp>
        <p:nvSpPr>
          <p:cNvPr id="13" name="Google Shape;106;p20"/>
          <p:cNvSpPr txBox="1">
            <a:spLocks/>
          </p:cNvSpPr>
          <p:nvPr/>
        </p:nvSpPr>
        <p:spPr>
          <a:xfrm>
            <a:off x="6215255" y="2563987"/>
            <a:ext cx="104774" cy="271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en-US" sz="1000" dirty="0">
                <a:solidFill>
                  <a:srgbClr val="0070C0"/>
                </a:solidFill>
              </a:rPr>
              <a:t>y</a:t>
            </a:r>
            <a:endParaRPr lang="ru-RU" sz="1000" dirty="0" smtClean="0">
              <a:solidFill>
                <a:srgbClr val="0070C0"/>
              </a:solidFill>
            </a:endParaRPr>
          </a:p>
        </p:txBody>
      </p:sp>
      <p:cxnSp>
        <p:nvCxnSpPr>
          <p:cNvPr id="14" name="Прямая со стрелкой 13"/>
          <p:cNvCxnSpPr/>
          <p:nvPr/>
        </p:nvCxnSpPr>
        <p:spPr>
          <a:xfrm flipH="1">
            <a:off x="6552287" y="2832796"/>
            <a:ext cx="6626" cy="309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>
            <a:off x="6558913" y="2832796"/>
            <a:ext cx="3303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06;p20"/>
          <p:cNvSpPr txBox="1">
            <a:spLocks/>
          </p:cNvSpPr>
          <p:nvPr/>
        </p:nvSpPr>
        <p:spPr>
          <a:xfrm>
            <a:off x="6896112" y="2566096"/>
            <a:ext cx="104774" cy="271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en-US" sz="1000" dirty="0" smtClean="0">
                <a:solidFill>
                  <a:srgbClr val="FF0000"/>
                </a:solidFill>
              </a:rPr>
              <a:t>x</a:t>
            </a:r>
            <a:endParaRPr lang="ru-RU" sz="1000" dirty="0" smtClean="0">
              <a:solidFill>
                <a:srgbClr val="FF0000"/>
              </a:solidFill>
            </a:endParaRPr>
          </a:p>
        </p:txBody>
      </p:sp>
      <p:sp>
        <p:nvSpPr>
          <p:cNvPr id="17" name="Google Shape;106;p20"/>
          <p:cNvSpPr txBox="1">
            <a:spLocks/>
          </p:cNvSpPr>
          <p:nvPr/>
        </p:nvSpPr>
        <p:spPr>
          <a:xfrm>
            <a:off x="6447513" y="2987473"/>
            <a:ext cx="104774" cy="271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en-US" sz="1000" dirty="0">
                <a:solidFill>
                  <a:srgbClr val="0070C0"/>
                </a:solidFill>
              </a:rPr>
              <a:t>y</a:t>
            </a:r>
            <a:endParaRPr lang="ru-RU" sz="1000" dirty="0" smtClean="0">
              <a:solidFill>
                <a:srgbClr val="0070C0"/>
              </a:solidFill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277" y="2221235"/>
            <a:ext cx="222041" cy="249611"/>
          </a:xfrm>
          <a:prstGeom prst="rect">
            <a:avLst/>
          </a:prstGeom>
        </p:spPr>
      </p:pic>
      <p:pic>
        <p:nvPicPr>
          <p:cNvPr id="19" name="Picture 2" descr="File:SFML Logo.svg - Wikimedia Common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4" t="5346" r="3402" b="6194"/>
          <a:stretch/>
        </p:blipFill>
        <p:spPr bwMode="auto">
          <a:xfrm>
            <a:off x="6590670" y="2221709"/>
            <a:ext cx="261457" cy="24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745549" y="2478383"/>
            <a:ext cx="453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</a:t>
            </a:r>
            <a:r>
              <a:rPr lang="en-US" sz="1000" dirty="0" smtClean="0">
                <a:solidFill>
                  <a:srgbClr val="FF0000"/>
                </a:solidFill>
              </a:rPr>
              <a:t>x</a:t>
            </a:r>
            <a:r>
              <a:rPr lang="en-US" sz="1000" dirty="0" smtClean="0"/>
              <a:t>][</a:t>
            </a:r>
            <a:r>
              <a:rPr lang="en-US" sz="1000" dirty="0" smtClean="0">
                <a:solidFill>
                  <a:srgbClr val="0070C0"/>
                </a:solidFill>
              </a:rPr>
              <a:t>y</a:t>
            </a:r>
            <a:r>
              <a:rPr lang="en-US" sz="1000" dirty="0" smtClean="0"/>
              <a:t>]</a:t>
            </a:r>
            <a:endParaRPr lang="ru-RU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6446857" y="2478383"/>
            <a:ext cx="48282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 smtClean="0"/>
              <a:t> (</a:t>
            </a:r>
            <a:r>
              <a:rPr lang="en-US" sz="1050" dirty="0" err="1" smtClean="0">
                <a:solidFill>
                  <a:srgbClr val="FF0000"/>
                </a:solidFill>
              </a:rPr>
              <a:t>x</a:t>
            </a:r>
            <a:r>
              <a:rPr lang="en-US" sz="1050" dirty="0" err="1" smtClean="0"/>
              <a:t>,</a:t>
            </a:r>
            <a:r>
              <a:rPr lang="en-US" sz="1050" dirty="0" err="1" smtClean="0">
                <a:solidFill>
                  <a:srgbClr val="0070C0"/>
                </a:solidFill>
              </a:rPr>
              <a:t>y</a:t>
            </a:r>
            <a:r>
              <a:rPr lang="en-US" sz="1050" dirty="0" smtClean="0"/>
              <a:t>)</a:t>
            </a:r>
            <a:endParaRPr lang="ru-RU" sz="1050" dirty="0"/>
          </a:p>
        </p:txBody>
      </p:sp>
    </p:spTree>
    <p:extLst>
      <p:ext uri="{BB962C8B-B14F-4D97-AF65-F5344CB8AC3E}">
        <p14:creationId xmlns:p14="http://schemas.microsoft.com/office/powerpoint/2010/main" val="173358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2800" y="108000"/>
            <a:ext cx="6149940" cy="472440"/>
          </a:xfrm>
        </p:spPr>
        <p:txBody>
          <a:bodyPr/>
          <a:lstStyle/>
          <a:p>
            <a:r>
              <a:rPr lang="ru-RU" sz="3600" dirty="0" smtClean="0"/>
              <a:t>Первая</a:t>
            </a:r>
            <a:r>
              <a:rPr lang="ru-RU" dirty="0" smtClean="0"/>
              <a:t> </a:t>
            </a:r>
            <a:r>
              <a:rPr lang="ru-RU" sz="3600" dirty="0" smtClean="0"/>
              <a:t>версия интерфейса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3074" name="Picture 2" descr="https://sun9-25.userapi.com/impg/W2IeMUAZiIlWAEEG9Nbrso6JvemKfcsT25NCeg/rGAg1LVdpmo.jpg?size=1881x1003&amp;quality=96&amp;sign=d34cb548cbf43b3c56ba7f38f0ae5a63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800" y="711201"/>
            <a:ext cx="4674590" cy="2492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sun9-36.userapi.com/impg/cOgjvHjuG2mEiApDpBIaJXex0Gz9Y8Fch8fkWQ/yiSeX_xaQow.jpg?size=1915x1041&amp;quality=96&amp;sign=048ed70015753a0f9448726bf545683c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512" y="2375878"/>
            <a:ext cx="4585364" cy="2492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57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68000" y="216000"/>
            <a:ext cx="7112923" cy="6236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r>
              <a:rPr lang="en" dirty="0" smtClean="0"/>
              <a:t>.</a:t>
            </a:r>
            <a:r>
              <a:rPr lang="ru-RU" dirty="0" smtClean="0"/>
              <a:t>Интересные моменты</a:t>
            </a:r>
            <a:endParaRPr dirty="0"/>
          </a:p>
        </p:txBody>
      </p:sp>
      <p:sp>
        <p:nvSpPr>
          <p:cNvPr id="4" name="Google Shape;99;p19"/>
          <p:cNvSpPr txBox="1">
            <a:spLocks/>
          </p:cNvSpPr>
          <p:nvPr/>
        </p:nvSpPr>
        <p:spPr>
          <a:xfrm>
            <a:off x="468000" y="1296000"/>
            <a:ext cx="7472040" cy="2634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r>
              <a:rPr lang="ru-RU" sz="2800" dirty="0" smtClean="0"/>
              <a:t>Функции обновления </a:t>
            </a:r>
            <a:r>
              <a:rPr lang="en-US" sz="2800" dirty="0" smtClean="0"/>
              <a:t>Update()</a:t>
            </a:r>
          </a:p>
          <a:p>
            <a:r>
              <a:rPr lang="ru-RU" sz="2800" dirty="0" smtClean="0"/>
              <a:t>Перечисления состояний юнитов и меню </a:t>
            </a:r>
            <a:r>
              <a:rPr lang="en-US" sz="2800" dirty="0" err="1" smtClean="0"/>
              <a:t>EState</a:t>
            </a:r>
            <a:r>
              <a:rPr lang="en-US" sz="2800" dirty="0" smtClean="0"/>
              <a:t>, </a:t>
            </a:r>
            <a:r>
              <a:rPr lang="en-US" sz="2800" dirty="0" err="1" smtClean="0"/>
              <a:t>EDisplay</a:t>
            </a:r>
            <a:endParaRPr lang="en-US" sz="2800" dirty="0" smtClean="0"/>
          </a:p>
          <a:p>
            <a:r>
              <a:rPr lang="ru-RU" sz="2800" dirty="0" smtClean="0"/>
              <a:t>Обработка нажатия клавиш </a:t>
            </a:r>
            <a:r>
              <a:rPr lang="en-US" sz="2800" dirty="0" err="1" smtClean="0"/>
              <a:t>TKeyPressedEvent</a:t>
            </a:r>
            <a:endParaRPr lang="ru-RU" sz="2800" dirty="0" smtClean="0"/>
          </a:p>
          <a:p>
            <a:pPr marL="546100" indent="-457200">
              <a:buFont typeface="+mj-lt"/>
              <a:buAutoNum type="arabicPeriod"/>
            </a:pPr>
            <a:endParaRPr lang="ru-RU" sz="2800" dirty="0"/>
          </a:p>
        </p:txBody>
      </p:sp>
      <p:pic>
        <p:nvPicPr>
          <p:cNvPr id="1026" name="Picture 2" descr="https://sun9-47.userapi.com/impg/-zyUWoLfi3ziZ_9UOVg4AS2gRoFpxzZO_E3cGA/Vjjrdb0Fpyk.jpg?size=1269x723&amp;quality=96&amp;sign=d58e86b927f87a25add9c989a9739092&amp;type=albu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93" t="85523"/>
          <a:stretch/>
        </p:blipFill>
        <p:spPr bwMode="auto">
          <a:xfrm>
            <a:off x="7305040" y="3926840"/>
            <a:ext cx="1270000" cy="99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71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25" name="Google Shape;325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5081954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600" b="1" dirty="0" smtClean="0"/>
              <a:t>Появились вопросы</a:t>
            </a:r>
            <a:r>
              <a:rPr lang="en" sz="3600" b="1" dirty="0" smtClean="0"/>
              <a:t>?</a:t>
            </a:r>
            <a:endParaRPr sz="3600" b="1" dirty="0"/>
          </a:p>
        </p:txBody>
      </p:sp>
      <p:sp>
        <p:nvSpPr>
          <p:cNvPr id="326" name="Google Shape;326;p36"/>
          <p:cNvSpPr txBox="1">
            <a:spLocks noGrp="1"/>
          </p:cNvSpPr>
          <p:nvPr>
            <p:ph type="body" idx="4294967295"/>
          </p:nvPr>
        </p:nvSpPr>
        <p:spPr>
          <a:xfrm>
            <a:off x="794827" y="2464500"/>
            <a:ext cx="4863900" cy="11775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dirty="0" smtClean="0"/>
              <a:t>Почта</a:t>
            </a:r>
            <a:r>
              <a:rPr lang="en" dirty="0" smtClean="0"/>
              <a:t>:</a:t>
            </a:r>
            <a:endParaRPr dirty="0"/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en-US" sz="1400" dirty="0" smtClean="0">
                <a:hlinkClick r:id="rId3"/>
              </a:rPr>
              <a:t>sosorii2002@gmail.com</a:t>
            </a:r>
            <a:endParaRPr lang="en-US" sz="1400" dirty="0" smtClean="0"/>
          </a:p>
          <a:p>
            <a:pPr marL="88900" lvl="0" indent="0" algn="l" rtl="0">
              <a:spcBef>
                <a:spcPts val="600"/>
              </a:spcBef>
              <a:spcAft>
                <a:spcPts val="0"/>
              </a:spcAft>
              <a:buSzPts val="2200"/>
              <a:buNone/>
            </a:pPr>
            <a:endParaRPr dirty="0"/>
          </a:p>
        </p:txBody>
      </p:sp>
      <p:sp>
        <p:nvSpPr>
          <p:cNvPr id="327" name="Google Shape;327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6" name="Google Shape;326;p36"/>
          <p:cNvSpPr txBox="1">
            <a:spLocks/>
          </p:cNvSpPr>
          <p:nvPr/>
        </p:nvSpPr>
        <p:spPr>
          <a:xfrm>
            <a:off x="794827" y="3251223"/>
            <a:ext cx="5414109" cy="86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Font typeface="Muli"/>
              <a:buNone/>
            </a:pPr>
            <a:r>
              <a:rPr lang="en-US" dirty="0" smtClean="0"/>
              <a:t>GitHub</a:t>
            </a:r>
            <a:r>
              <a:rPr lang="ru-RU" dirty="0" smtClean="0"/>
              <a:t>:</a:t>
            </a:r>
          </a:p>
          <a:p>
            <a:r>
              <a:rPr lang="en-US" sz="1400" dirty="0"/>
              <a:t>https://github.com/Gekata-2/Uglinskii_Bogdan_2D_Strategy.git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467293" y="313925"/>
            <a:ext cx="241935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4294967295"/>
          </p:nvPr>
        </p:nvSpPr>
        <p:spPr>
          <a:xfrm>
            <a:off x="467293" y="1555425"/>
            <a:ext cx="4184650" cy="19621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3600" b="1" dirty="0" err="1" smtClean="0"/>
              <a:t>Углинский</a:t>
            </a:r>
            <a:r>
              <a:rPr lang="ru-RU" sz="3600" b="1" dirty="0" smtClean="0"/>
              <a:t> Богдан</a:t>
            </a:r>
            <a:endParaRPr sz="3600" b="1" dirty="0"/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ru-RU" dirty="0" smtClean="0"/>
              <a:t>Студент 3-го курса ННГУ </a:t>
            </a:r>
            <a:r>
              <a:rPr lang="ru-RU" dirty="0" err="1" smtClean="0"/>
              <a:t>им.Лобачевского</a:t>
            </a:r>
            <a:endParaRPr lang="ru-RU" dirty="0" smtClean="0"/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ru-RU" dirty="0" smtClean="0"/>
              <a:t>Обожаю компьютерные игры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636" y="691825"/>
            <a:ext cx="2603428" cy="3689350"/>
          </a:xfrm>
          <a:prstGeom prst="rect">
            <a:avLst/>
          </a:prstGeom>
          <a:ln w="19050">
            <a:solidFill>
              <a:srgbClr val="A7D86D"/>
            </a:solidFill>
          </a:ln>
        </p:spPr>
      </p:pic>
      <p:grpSp>
        <p:nvGrpSpPr>
          <p:cNvPr id="6" name="Google Shape;795;p50"/>
          <p:cNvGrpSpPr/>
          <p:nvPr/>
        </p:nvGrpSpPr>
        <p:grpSpPr>
          <a:xfrm>
            <a:off x="4651943" y="3144928"/>
            <a:ext cx="386943" cy="372647"/>
            <a:chOff x="2583325" y="2972875"/>
            <a:chExt cx="462850" cy="445750"/>
          </a:xfrm>
        </p:grpSpPr>
        <p:sp>
          <p:nvSpPr>
            <p:cNvPr id="7" name="Google Shape;796;p50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97;p50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87;p17"/>
          <p:cNvSpPr txBox="1">
            <a:spLocks/>
          </p:cNvSpPr>
          <p:nvPr/>
        </p:nvSpPr>
        <p:spPr>
          <a:xfrm>
            <a:off x="696461" y="3659188"/>
            <a:ext cx="1863157" cy="39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spcBef>
                <a:spcPts val="0"/>
              </a:spcBef>
              <a:buFont typeface="Muli"/>
              <a:buNone/>
            </a:pPr>
            <a:r>
              <a:rPr lang="ru-RU" dirty="0" smtClean="0"/>
              <a:t>2</a:t>
            </a:r>
            <a:r>
              <a:rPr lang="en-US" dirty="0" smtClean="0"/>
              <a:t>D </a:t>
            </a:r>
            <a:r>
              <a:rPr lang="ru-RU" dirty="0" smtClean="0"/>
              <a:t>Стратегия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title" idx="4294967295"/>
          </p:nvPr>
        </p:nvSpPr>
        <p:spPr>
          <a:xfrm>
            <a:off x="468000" y="216000"/>
            <a:ext cx="3717925" cy="63841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Содержание</a:t>
            </a:r>
            <a:endParaRPr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4294967295"/>
          </p:nvPr>
        </p:nvSpPr>
        <p:spPr>
          <a:xfrm>
            <a:off x="457200" y="1195387"/>
            <a:ext cx="6155635" cy="301459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546100" lvl="0" indent="-457200" algn="l" rtl="0">
              <a:spcBef>
                <a:spcPts val="60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Вступление</a:t>
            </a:r>
            <a:endParaRPr sz="2800" dirty="0"/>
          </a:p>
          <a:p>
            <a:pPr marL="546100" lvl="0" indent="-457200" algn="l" rtl="0"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Использованные технологии</a:t>
            </a:r>
          </a:p>
          <a:p>
            <a:pPr marL="546100" lvl="0" indent="-457200" algn="l" rtl="0"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Графический интерфейс</a:t>
            </a:r>
            <a:endParaRPr sz="2800" dirty="0"/>
          </a:p>
          <a:p>
            <a:pPr marL="546100" lvl="0" indent="-457200" algn="l" rtl="0"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Сложности при разработки</a:t>
            </a:r>
          </a:p>
          <a:p>
            <a:pPr marL="546100" lvl="0" indent="-457200" algn="l" rtl="0"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Интересные моменты и хитрости</a:t>
            </a:r>
          </a:p>
          <a:p>
            <a:pPr marL="546100" lvl="0" indent="-457200" algn="l" rtl="0"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ru-RU" sz="2800" dirty="0" smtClean="0"/>
              <a:t>Заключение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96499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68000" y="216000"/>
            <a:ext cx="3916431" cy="66674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</a:t>
            </a:r>
            <a:r>
              <a:rPr lang="ru-RU" dirty="0" smtClean="0"/>
              <a:t>Вступление</a:t>
            </a:r>
            <a:endParaRPr dirty="0"/>
          </a:p>
        </p:txBody>
      </p:sp>
      <p:sp>
        <p:nvSpPr>
          <p:cNvPr id="4" name="Google Shape;99;p19"/>
          <p:cNvSpPr txBox="1">
            <a:spLocks/>
          </p:cNvSpPr>
          <p:nvPr/>
        </p:nvSpPr>
        <p:spPr>
          <a:xfrm>
            <a:off x="468000" y="1562710"/>
            <a:ext cx="4635446" cy="1766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r>
              <a:rPr lang="ru-RU" sz="2800" dirty="0" smtClean="0"/>
              <a:t>Пошаговая стратегия</a:t>
            </a:r>
          </a:p>
          <a:p>
            <a:r>
              <a:rPr lang="ru-RU" sz="2800" dirty="0" err="1" smtClean="0"/>
              <a:t>Сеттинг</a:t>
            </a:r>
            <a:r>
              <a:rPr lang="ru-RU" sz="2800" dirty="0" smtClean="0"/>
              <a:t> средневековья</a:t>
            </a:r>
          </a:p>
          <a:p>
            <a:r>
              <a:rPr lang="ru-RU" sz="2800" dirty="0" smtClean="0"/>
              <a:t>Жабы и лягушки</a:t>
            </a:r>
          </a:p>
          <a:p>
            <a:pPr marL="546100" indent="-457200">
              <a:buFont typeface="+mj-lt"/>
              <a:buAutoNum type="arabicPeriod"/>
            </a:pPr>
            <a:endParaRPr lang="ru-RU" sz="2800" dirty="0"/>
          </a:p>
        </p:txBody>
      </p:sp>
      <p:sp>
        <p:nvSpPr>
          <p:cNvPr id="7" name="Google Shape;99;p19"/>
          <p:cNvSpPr txBox="1">
            <a:spLocks/>
          </p:cNvSpPr>
          <p:nvPr/>
        </p:nvSpPr>
        <p:spPr>
          <a:xfrm>
            <a:off x="391800" y="991210"/>
            <a:ext cx="4635446" cy="1766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88900" indent="0">
              <a:buNone/>
            </a:pPr>
            <a:r>
              <a:rPr lang="ru-RU" sz="3600" dirty="0" smtClean="0"/>
              <a:t>Описание</a:t>
            </a:r>
            <a:r>
              <a:rPr lang="en-US" sz="3600" dirty="0" smtClean="0"/>
              <a:t>:</a:t>
            </a:r>
            <a:endParaRPr lang="ru-RU" sz="3600" dirty="0" smtClean="0"/>
          </a:p>
          <a:p>
            <a:pPr marL="546100" indent="-457200">
              <a:buFont typeface="+mj-lt"/>
              <a:buAutoNum type="arabicPeriod"/>
            </a:pPr>
            <a:endParaRPr lang="ru-RU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4294967295"/>
          </p:nvPr>
        </p:nvSpPr>
        <p:spPr>
          <a:xfrm>
            <a:off x="172925" y="881062"/>
            <a:ext cx="8744429" cy="9086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ru-RU" dirty="0" smtClean="0"/>
              <a:t>Разработать классическую 2</a:t>
            </a:r>
            <a:r>
              <a:rPr lang="en-US" dirty="0" smtClean="0"/>
              <a:t>D</a:t>
            </a:r>
            <a:r>
              <a:rPr lang="ru-RU" dirty="0" smtClean="0"/>
              <a:t> стратегию в духе </a:t>
            </a:r>
            <a:r>
              <a:rPr lang="en-US" dirty="0" smtClean="0"/>
              <a:t>Heroes of Might and magic III</a:t>
            </a:r>
            <a:r>
              <a:rPr lang="ru-RU" dirty="0" smtClean="0"/>
              <a:t>,используя язык </a:t>
            </a:r>
            <a:r>
              <a:rPr lang="en-US" dirty="0" smtClean="0"/>
              <a:t>C++.</a:t>
            </a:r>
            <a:endParaRPr dirty="0"/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dirty="0"/>
          </a:p>
        </p:txBody>
      </p:sp>
      <p:sp>
        <p:nvSpPr>
          <p:cNvPr id="5" name="Google Shape;98;p19"/>
          <p:cNvSpPr txBox="1">
            <a:spLocks/>
          </p:cNvSpPr>
          <p:nvPr/>
        </p:nvSpPr>
        <p:spPr>
          <a:xfrm>
            <a:off x="532800" y="115200"/>
            <a:ext cx="4255477" cy="612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ru-RU" dirty="0" smtClean="0"/>
              <a:t>Цели и задачи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00" y="1972496"/>
            <a:ext cx="3703139" cy="277735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923" y="1972496"/>
            <a:ext cx="3697011" cy="27727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68000" y="216000"/>
            <a:ext cx="4142100" cy="62484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</a:t>
            </a:r>
            <a:r>
              <a:rPr lang="en" dirty="0" smtClean="0"/>
              <a:t>.</a:t>
            </a:r>
            <a:r>
              <a:rPr lang="ru-RU" dirty="0"/>
              <a:t>Т</a:t>
            </a:r>
            <a:r>
              <a:rPr lang="ru-RU" dirty="0" smtClean="0"/>
              <a:t>ехнологии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496" y="860228"/>
            <a:ext cx="1219200" cy="1370583"/>
          </a:xfrm>
          <a:prstGeom prst="rect">
            <a:avLst/>
          </a:prstGeom>
        </p:spPr>
      </p:pic>
      <p:pic>
        <p:nvPicPr>
          <p:cNvPr id="1026" name="Picture 2" descr="File:SFML Logo.svg - Wikimedia Common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4" t="5346" r="3402" b="6194"/>
          <a:stretch/>
        </p:blipFill>
        <p:spPr bwMode="auto">
          <a:xfrm>
            <a:off x="5262455" y="840840"/>
            <a:ext cx="1435626" cy="136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trolling the 2D camera with views (SFML / Learn / 2.5 Tutorials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656" y="2593617"/>
            <a:ext cx="3009900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reating a City Building Game with SFML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70" y="2593617"/>
            <a:ext cx="300990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86;p17"/>
          <p:cNvSpPr txBox="1">
            <a:spLocks/>
          </p:cNvSpPr>
          <p:nvPr/>
        </p:nvSpPr>
        <p:spPr>
          <a:xfrm>
            <a:off x="4558390" y="1300510"/>
            <a:ext cx="476799" cy="726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ru-RU" sz="6600" dirty="0"/>
              <a:t>+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097280" y="2487010"/>
            <a:ext cx="7399020" cy="2442799"/>
          </a:xfrm>
          <a:prstGeom prst="rect">
            <a:avLst/>
          </a:prstGeom>
          <a:noFill/>
          <a:ln>
            <a:solidFill>
              <a:srgbClr val="A7D86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/>
          <p:cNvCxnSpPr>
            <a:stCxn id="11" idx="2"/>
            <a:endCxn id="12" idx="0"/>
          </p:cNvCxnSpPr>
          <p:nvPr/>
        </p:nvCxnSpPr>
        <p:spPr>
          <a:xfrm>
            <a:off x="4796790" y="2027340"/>
            <a:ext cx="0" cy="4596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63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68000" y="216000"/>
            <a:ext cx="4008120" cy="73317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3.Интерфейс</a:t>
            </a: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4294967295"/>
          </p:nvPr>
        </p:nvSpPr>
        <p:spPr>
          <a:xfrm>
            <a:off x="468000" y="1328738"/>
            <a:ext cx="2450460" cy="11934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>
              <a:spcBef>
                <a:spcPts val="0"/>
              </a:spcBef>
            </a:pPr>
            <a:r>
              <a:rPr lang="ru-RU" dirty="0" smtClean="0"/>
              <a:t>Главное меню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П</a:t>
            </a:r>
            <a:r>
              <a:rPr lang="ru-RU" dirty="0" smtClean="0"/>
              <a:t>оле битвы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Э</a:t>
            </a:r>
            <a:r>
              <a:rPr lang="ru-RU" dirty="0" smtClean="0"/>
              <a:t>кран победы</a:t>
            </a:r>
            <a:endParaRPr dirty="0"/>
          </a:p>
        </p:txBody>
      </p:sp>
      <p:pic>
        <p:nvPicPr>
          <p:cNvPr id="2050" name="Picture 2" descr="Создание интерфейса для игры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493" y="1328738"/>
            <a:ext cx="5717589" cy="285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26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8" y="115839"/>
            <a:ext cx="2909362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Main menu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304" t="436"/>
          <a:stretch/>
        </p:blipFill>
        <p:spPr>
          <a:xfrm>
            <a:off x="828429" y="660399"/>
            <a:ext cx="7200000" cy="382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8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532339" y="115839"/>
            <a:ext cx="1455488" cy="527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Battle</a:t>
            </a:r>
            <a:endParaRPr sz="3600"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026" name="Picture 2" descr="https://sun9-3.userapi.com/impg/8kmFJj73oGQGRI9Ka21lRNybOF4LTJ8goyEifw/CquGFfRuZPs.jpg?size=1913x1035&amp;quality=96&amp;sign=f4e42ebd7c81f36e958cce3979eed9e6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58" y="690096"/>
            <a:ext cx="7347367" cy="397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wer template">
  <a:themeElements>
    <a:clrScheme name="Custom 347">
      <a:dk1>
        <a:srgbClr val="65617D"/>
      </a:dk1>
      <a:lt1>
        <a:srgbClr val="FFFFFF"/>
      </a:lt1>
      <a:dk2>
        <a:srgbClr val="A7D86D"/>
      </a:dk2>
      <a:lt2>
        <a:srgbClr val="ECEBF0"/>
      </a:lt2>
      <a:accent1>
        <a:srgbClr val="A7D86D"/>
      </a:accent1>
      <a:accent2>
        <a:srgbClr val="7CBE5F"/>
      </a:accent2>
      <a:accent3>
        <a:srgbClr val="52A551"/>
      </a:accent3>
      <a:accent4>
        <a:srgbClr val="D8D5EB"/>
      </a:accent4>
      <a:accent5>
        <a:srgbClr val="A7A4BC"/>
      </a:accent5>
      <a:accent6>
        <a:srgbClr val="65617D"/>
      </a:accent6>
      <a:hlink>
        <a:srgbClr val="65617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184</Words>
  <Application>Microsoft Office PowerPoint</Application>
  <PresentationFormat>Экран (16:9)</PresentationFormat>
  <Paragraphs>75</Paragraphs>
  <Slides>18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Poppins Light</vt:lpstr>
      <vt:lpstr>Rod</vt:lpstr>
      <vt:lpstr>Arial</vt:lpstr>
      <vt:lpstr>Muli</vt:lpstr>
      <vt:lpstr>Poppins</vt:lpstr>
      <vt:lpstr>Gower template</vt:lpstr>
      <vt:lpstr>2D Стратегия: Swords and Frogs…</vt:lpstr>
      <vt:lpstr>Hello!</vt:lpstr>
      <vt:lpstr>Содержание</vt:lpstr>
      <vt:lpstr>1.Вступление</vt:lpstr>
      <vt:lpstr>Презентация PowerPoint</vt:lpstr>
      <vt:lpstr>2.Технологии</vt:lpstr>
      <vt:lpstr>3.Интерфейс</vt:lpstr>
      <vt:lpstr>Main menu</vt:lpstr>
      <vt:lpstr>Battle</vt:lpstr>
      <vt:lpstr>Battle</vt:lpstr>
      <vt:lpstr>Battle</vt:lpstr>
      <vt:lpstr>Battle</vt:lpstr>
      <vt:lpstr>Battle</vt:lpstr>
      <vt:lpstr>Win screen</vt:lpstr>
      <vt:lpstr>4.Сложности при разработке</vt:lpstr>
      <vt:lpstr>Первая версия интерфейса</vt:lpstr>
      <vt:lpstr>5.Интересные моменты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Kek</dc:creator>
  <cp:lastModifiedBy>Kek</cp:lastModifiedBy>
  <cp:revision>40</cp:revision>
  <dcterms:modified xsi:type="dcterms:W3CDTF">2021-07-21T13:55:58Z</dcterms:modified>
</cp:coreProperties>
</file>